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Юлдуз Хаертдинова"/>
  <p:cmAuthor clrIdx="1" id="1" initials="" lastIdx="4" name="Ксения Анисимова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11T19:38:20.184">
    <p:pos x="196" y="745"/>
    <p:text>а под традиционными/нетрадиционными не подразумевалось силлаботоническое стихосложение (ямбы, хореи и т.д.)/другие системы стихосложения (возможно, даже просто верлибры)?</p:text>
  </p:cm>
  <p:cm authorId="1" idx="1" dt="2023-12-11T19:38:20.184">
    <p:pos x="196" y="745"/>
    <p:text>Подразумевалось, но я перепутала, когда писала. Спасибо!</p:text>
  </p:cm>
  <p:cm authorId="1" idx="2" dt="2023-12-11T19:12:47.445">
    <p:pos x="196" y="280"/>
    <p:text>Добавьте сюда свои идеи на этот счет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3-12-12T15:00:21.252">
    <p:pos x="196" y="280"/>
    <p:text>Напиши, как закончишь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3-12-11T19:56:25.566">
    <p:pos x="196" y="698"/>
    <p:text>Это к тематическому моделированию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5c642b9e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5c642b9e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5c642b9e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5c642b9e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5c642b9e6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5c642b9e6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5c642b9e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5c642b9e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5c642b9e6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5c642b9e6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c642b9e6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c642b9e6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55b9b6a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55b9b6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55b9b6a4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55b9b6a4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602fe3a08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602fe3a08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602fe3a08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602fe3a08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93b838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93b838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602fe3a08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602fe3a08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55b9b6a4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55b9b6a4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5b44126c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5b44126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5b44126c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5b44126c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55b9b6a4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55b9b6a4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602fe3a0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602fe3a0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55b9b6a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55b9b6a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5c642b9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5c642b9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5c642b9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5c642b9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5c642b9e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5c642b9e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c642b9e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c642b9e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5c642b9e6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5c642b9e6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8EFF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383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EF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Char char="●"/>
              <a:defRPr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63725" y="3139575"/>
            <a:ext cx="1480275" cy="20039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307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Цифровая поэтика Вознесенского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345750"/>
            <a:ext cx="8520600" cy="4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различных читательских сценариев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25" y="1050100"/>
            <a:ext cx="6289551" cy="31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45750"/>
            <a:ext cx="8520600" cy="4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различных читательских сценариев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25" y="1304750"/>
            <a:ext cx="6289548" cy="31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345750"/>
            <a:ext cx="8520600" cy="4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различных читательских сценариев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25" y="1304750"/>
            <a:ext cx="6289551" cy="32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345750"/>
            <a:ext cx="8520600" cy="4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различных читательских сценариев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25" y="1304750"/>
            <a:ext cx="6289549" cy="32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345750"/>
            <a:ext cx="8520600" cy="42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различных читательских сценариев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25" y="1304750"/>
            <a:ext cx="6289550" cy="32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367100"/>
            <a:ext cx="8520600" cy="4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Оформление текста, вариантов, комментариев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988" y="964200"/>
            <a:ext cx="6658027" cy="3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Набросок возможных читательских сценариев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82950"/>
            <a:ext cx="85206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Традиционные / нетрадиционные (силлабо-тоника / другие системы).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Известные / неизвестные.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Песни / не песни.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По оценке readability.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Разбиение по лексическому составу -&gt; категории по тематике, например: оттепель / не оттепель.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Текст / графика.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Случайные стихи.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Тематическое моделирование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81025" y="1516250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«</a:t>
            </a:r>
            <a:r>
              <a:rPr i="1" lang="ru"/>
              <a:t>Суть этой технологии обработки текста состоит в том, что в большой коллекции находятся совместно встречающиеся слова, обычно семантически близкие в рамках некоторого унифицированного контекста. Ряды таких слов служат репрезентантами «тем», т. е. того, что характеризует текст с содержательной точки зрения</a:t>
            </a:r>
            <a:r>
              <a:rPr lang="ru"/>
              <a:t>» [Орехов 2022].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/>
              <a:t>Порядок:</a:t>
            </a:r>
            <a:endParaRPr b="1" i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1. 	распределение слов по темам;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	распределение документов (в нашем случае стихов) по темам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LSA </a:t>
            </a:r>
            <a:r>
              <a:rPr lang="ru" sz="2577"/>
              <a:t>(</a:t>
            </a:r>
            <a:r>
              <a:rPr lang="ru" sz="2133"/>
              <a:t>Латентный семантический анализ</a:t>
            </a:r>
            <a:r>
              <a:rPr lang="ru" sz="2577"/>
              <a:t>)</a:t>
            </a:r>
            <a:endParaRPr sz="2577"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75" y="1467175"/>
            <a:ext cx="3383126" cy="30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250" y="1467163"/>
            <a:ext cx="3334650" cy="30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LDA </a:t>
            </a:r>
            <a:r>
              <a:rPr lang="ru" sz="2133"/>
              <a:t>(Латентное </a:t>
            </a:r>
            <a:r>
              <a:rPr lang="ru" sz="2133"/>
              <a:t>распределение</a:t>
            </a:r>
            <a:r>
              <a:rPr lang="ru" sz="2133"/>
              <a:t> Дирихле)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22" y="1434041"/>
            <a:ext cx="4723100" cy="3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86900" y="1530400"/>
            <a:ext cx="79170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2200">
                <a:solidFill>
                  <a:srgbClr val="595959"/>
                </a:solidFill>
              </a:rPr>
              <a:t>Электронное, интерактивное, нелинейное, многовариантное издание стихов А.А. Вознесенского</a:t>
            </a:r>
            <a:endParaRPr i="1" sz="22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9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…рассчитанное на широкий круг читателей </a:t>
            </a:r>
            <a:endParaRPr i="1" sz="19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Очистка и лемматизация данных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Тип данных - </a:t>
            </a:r>
            <a:r>
              <a:rPr i="1" lang="ru" sz="2100"/>
              <a:t>терм-документная матрица (dtm)</a:t>
            </a:r>
            <a:endParaRPr i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/>
              <a:t>Выбор количества тем (топиков) и применение алгоритма</a:t>
            </a:r>
            <a:endParaRPr sz="2100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977" y="2672709"/>
            <a:ext cx="3337300" cy="238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089150"/>
            <a:ext cx="7447800" cy="3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По оценке сложности (TTR и проч.) и/или readability.</a:t>
            </a:r>
            <a:br>
              <a:rPr lang="ru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Word2Vec.</a:t>
            </a:r>
            <a:br>
              <a:rPr lang="ru"/>
            </a:br>
            <a:r>
              <a:rPr lang="ru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Расстояние Левенштейна.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Зачем?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Выделить похожие и непохожие стихотворения.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Реализовать логику навигации по изданию.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Можно обнаружить неочевидные закономерности!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что с графикой? </a:t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32017" l="27242" r="33092" t="24213"/>
          <a:stretch/>
        </p:blipFill>
        <p:spPr>
          <a:xfrm>
            <a:off x="1398384" y="1017725"/>
            <a:ext cx="6189202" cy="38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статьи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08275"/>
            <a:ext cx="7588500" cy="3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8EFF3"/>
                </a:highlight>
              </a:rPr>
              <a:t>Орехов Б. В. </a:t>
            </a:r>
            <a:r>
              <a:rPr lang="ru">
                <a:solidFill>
                  <a:schemeClr val="dk1"/>
                </a:solidFill>
                <a:highlight>
                  <a:srgbClr val="F8EFF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Метрическое и лексическое разнообразие в стихах А. А. Вознесенского. </a:t>
            </a:r>
            <a:br>
              <a:rPr lang="ru">
                <a:solidFill>
                  <a:schemeClr val="dk1"/>
                </a:solidFill>
                <a:highlight>
                  <a:srgbClr val="F8EFF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highlight>
                <a:srgbClr val="F8EFF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8EFF3"/>
                </a:highlight>
              </a:rPr>
              <a:t>Лейбов </a:t>
            </a:r>
            <a:r>
              <a:rPr lang="ru">
                <a:solidFill>
                  <a:schemeClr val="dk1"/>
                </a:solidFill>
                <a:highlight>
                  <a:srgbClr val="F8EFF3"/>
                </a:highlight>
              </a:rPr>
              <a:t>Р., Орехов Б. В. </a:t>
            </a:r>
            <a:r>
              <a:rPr lang="ru">
                <a:solidFill>
                  <a:schemeClr val="dk1"/>
                </a:solidFill>
                <a:highlight>
                  <a:srgbClr val="F8EFF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Между политикой и поэтикой: топика Крыма в современной русскоязычной наивной лирике. </a:t>
            </a:r>
            <a:br>
              <a:rPr lang="ru">
                <a:solidFill>
                  <a:schemeClr val="dk1"/>
                </a:solidFill>
                <a:highlight>
                  <a:srgbClr val="F8EFF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chemeClr val="dk1"/>
              </a:solidFill>
              <a:highlight>
                <a:srgbClr val="F8EFF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>
                <a:solidFill>
                  <a:schemeClr val="dk1"/>
                </a:solidFill>
              </a:rPr>
              <a:t>Гришина Е. А., Корчагин К. М., Плунгян В. А., Сичинава Д. В. </a:t>
            </a:r>
            <a:r>
              <a:rPr lang="ru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Поэтический корпус в рамках НКРЯ: общая структура и перспективы использования </a:t>
            </a:r>
            <a:endParaRPr>
              <a:solidFill>
                <a:schemeClr val="dk1"/>
              </a:solidFill>
              <a:highlight>
                <a:srgbClr val="F8EFF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Текст / текст + графика / графика?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Собран основной массив стихотворений Вознесенского, в ближайшее время начнем формирование корпуса.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Что должно быть в метаданных?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Необходимо точно определиться с читательскими сценариями.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820"/>
              <a:t>Примеры реализации цифровых изданий художественной литературы</a:t>
            </a:r>
            <a:endParaRPr sz="282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443350"/>
            <a:ext cx="8520600" cy="3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Pushkin Digital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75" y="1111650"/>
            <a:ext cx="6406449" cy="31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377750"/>
            <a:ext cx="8520600" cy="4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Оформление текста, вариантов, комментариев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37" y="967713"/>
            <a:ext cx="6610526" cy="3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324400"/>
            <a:ext cx="8520600" cy="4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 Chekhov Digital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25" y="1004725"/>
            <a:ext cx="6455150" cy="35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324400"/>
            <a:ext cx="8520600" cy="4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25" y="708438"/>
            <a:ext cx="6455152" cy="372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324400"/>
            <a:ext cx="8520600" cy="4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25" y="573238"/>
            <a:ext cx="6455152" cy="37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324400"/>
            <a:ext cx="8520600" cy="4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3. Слово Толстого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25" y="1004724"/>
            <a:ext cx="6455150" cy="33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Вознесенский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